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DM Sans" pitchFamily="2" charset="0"/>
      <p:regular r:id="rId11"/>
      <p:bold r:id="rId12"/>
    </p:embeddedFont>
    <p:embeddedFont>
      <p:font typeface="DM Sans Bold" pitchFamily="2" charset="0"/>
      <p:bold r:id="rId13"/>
    </p:embeddedFont>
    <p:embeddedFont>
      <p:font typeface="Libre Baskerville" panose="020000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227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8408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Salesforce Developer Roadmap</a:t>
            </a:r>
            <a:endParaRPr lang="en-US" sz="4450" dirty="0"/>
          </a:p>
        </p:txBody>
      </p:sp>
      <p:sp>
        <p:nvSpPr>
          <p:cNvPr id="4" name="Text 1"/>
          <p:cNvSpPr/>
          <p:nvPr/>
        </p:nvSpPr>
        <p:spPr>
          <a:xfrm>
            <a:off x="6280190" y="394180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Welcome! This roadmap, created by Gowtham Palaniappan, guides you to becoming a Salesforce CRM developer. Discover how to navigate the popular Salesforce platform. Learn about the growing demand for Salesforce professionals and unlock your potential.</a:t>
            </a:r>
            <a:endParaRPr lang="en-US" sz="1750" dirty="0"/>
          </a:p>
        </p:txBody>
      </p:sp>
      <p:sp>
        <p:nvSpPr>
          <p:cNvPr id="5" name="Shape 2"/>
          <p:cNvSpPr/>
          <p:nvPr/>
        </p:nvSpPr>
        <p:spPr>
          <a:xfrm>
            <a:off x="6280190" y="566547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5673090"/>
            <a:ext cx="347663" cy="347663"/>
          </a:xfrm>
          <a:prstGeom prst="rect">
            <a:avLst/>
          </a:prstGeom>
        </p:spPr>
      </p:pic>
      <p:sp>
        <p:nvSpPr>
          <p:cNvPr id="7" name="Text 3"/>
          <p:cNvSpPr/>
          <p:nvPr/>
        </p:nvSpPr>
        <p:spPr>
          <a:xfrm>
            <a:off x="6756440" y="5648563"/>
            <a:ext cx="3531394" cy="396835"/>
          </a:xfrm>
          <a:prstGeom prst="rect">
            <a:avLst/>
          </a:prstGeom>
          <a:noFill/>
          <a:ln/>
        </p:spPr>
        <p:txBody>
          <a:bodyPr wrap="none" lIns="0" tIns="0" rIns="0" bIns="0" rtlCol="0" anchor="t"/>
          <a:lstStyle/>
          <a:p>
            <a:pPr marL="0" indent="0" algn="l">
              <a:lnSpc>
                <a:spcPts val="3100"/>
              </a:lnSpc>
              <a:buNone/>
            </a:pPr>
            <a:r>
              <a:rPr lang="en-US" sz="2200" b="1" dirty="0">
                <a:solidFill>
                  <a:srgbClr val="454240"/>
                </a:solidFill>
                <a:latin typeface="DM Sans Bold" pitchFamily="34" charset="0"/>
                <a:ea typeface="DM Sans Bold" pitchFamily="34" charset="-122"/>
                <a:cs typeface="DM Sans Bold" pitchFamily="34" charset="-120"/>
              </a:rPr>
              <a:t>by Gowtham Palaniappan</a:t>
            </a:r>
            <a:endParaRPr lang="en-US" sz="2200" dirty="0"/>
          </a:p>
        </p:txBody>
      </p:sp>
      <p:sp>
        <p:nvSpPr>
          <p:cNvPr id="8" name="Rectangle 7">
            <a:extLst>
              <a:ext uri="{FF2B5EF4-FFF2-40B4-BE49-F238E27FC236}">
                <a16:creationId xmlns:a16="http://schemas.microsoft.com/office/drawing/2014/main" id="{6482661F-1415-5CCF-1522-C553CA6BB25B}"/>
              </a:ext>
            </a:extLst>
          </p:cNvPr>
          <p:cNvSpPr/>
          <p:nvPr/>
        </p:nvSpPr>
        <p:spPr>
          <a:xfrm>
            <a:off x="12847320" y="7703820"/>
            <a:ext cx="1668780" cy="411480"/>
          </a:xfrm>
          <a:prstGeom prst="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24721"/>
            <a:ext cx="11975663"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Getting Started: Salesforce Fundamentals</a:t>
            </a:r>
            <a:endParaRPr lang="en-US" sz="4450" dirty="0"/>
          </a:p>
        </p:txBody>
      </p:sp>
      <p:sp>
        <p:nvSpPr>
          <p:cNvPr id="3" name="Text 1"/>
          <p:cNvSpPr/>
          <p:nvPr/>
        </p:nvSpPr>
        <p:spPr>
          <a:xfrm>
            <a:off x="793790" y="19004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Master the Basics</a:t>
            </a:r>
            <a:endParaRPr lang="en-US" sz="2200" dirty="0"/>
          </a:p>
        </p:txBody>
      </p:sp>
      <p:sp>
        <p:nvSpPr>
          <p:cNvPr id="4" name="Text 2"/>
          <p:cNvSpPr/>
          <p:nvPr/>
        </p:nvSpPr>
        <p:spPr>
          <a:xfrm>
            <a:off x="793790" y="2481620"/>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Begin by becoming a proficient Salesforce Administrator.</a:t>
            </a:r>
            <a:endParaRPr lang="en-US" sz="1750" dirty="0"/>
          </a:p>
        </p:txBody>
      </p:sp>
      <p:sp>
        <p:nvSpPr>
          <p:cNvPr id="5" name="Text 3"/>
          <p:cNvSpPr/>
          <p:nvPr/>
        </p:nvSpPr>
        <p:spPr>
          <a:xfrm>
            <a:off x="793790" y="3048595"/>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Gain a thorough understanding of the platform.</a:t>
            </a:r>
            <a:endParaRPr lang="en-US" sz="1750" dirty="0"/>
          </a:p>
        </p:txBody>
      </p:sp>
      <p:sp>
        <p:nvSpPr>
          <p:cNvPr id="6" name="Text 4"/>
          <p:cNvSpPr/>
          <p:nvPr/>
        </p:nvSpPr>
        <p:spPr>
          <a:xfrm>
            <a:off x="793790" y="3615571"/>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Master the ready-made features.</a:t>
            </a:r>
            <a:endParaRPr lang="en-US" sz="1750" dirty="0"/>
          </a:p>
        </p:txBody>
      </p:sp>
      <p:pic>
        <p:nvPicPr>
          <p:cNvPr id="7" name="Image 0" descr="preencoded.png"/>
          <p:cNvPicPr>
            <a:picLocks noChangeAspect="1"/>
          </p:cNvPicPr>
          <p:nvPr/>
        </p:nvPicPr>
        <p:blipFill>
          <a:blip r:embed="rId3"/>
          <a:stretch>
            <a:fillRect/>
          </a:stretch>
        </p:blipFill>
        <p:spPr>
          <a:xfrm>
            <a:off x="7599521" y="1928813"/>
            <a:ext cx="6244709" cy="4272677"/>
          </a:xfrm>
          <a:prstGeom prst="rect">
            <a:avLst/>
          </a:prstGeom>
        </p:spPr>
      </p:pic>
      <p:sp>
        <p:nvSpPr>
          <p:cNvPr id="8" name="Text 5"/>
          <p:cNvSpPr/>
          <p:nvPr/>
        </p:nvSpPr>
        <p:spPr>
          <a:xfrm>
            <a:off x="7599521" y="64566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Resources</a:t>
            </a:r>
            <a:endParaRPr lang="en-US" sz="2200" dirty="0"/>
          </a:p>
        </p:txBody>
      </p:sp>
      <p:sp>
        <p:nvSpPr>
          <p:cNvPr id="9" name="Text 6"/>
          <p:cNvSpPr/>
          <p:nvPr/>
        </p:nvSpPr>
        <p:spPr>
          <a:xfrm>
            <a:off x="7599521" y="703778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Utilize Trailhead and free online resources for learning.</a:t>
            </a:r>
            <a:endParaRPr lang="en-US" sz="1750" dirty="0"/>
          </a:p>
        </p:txBody>
      </p:sp>
      <p:sp>
        <p:nvSpPr>
          <p:cNvPr id="10" name="Rectangle 9">
            <a:extLst>
              <a:ext uri="{FF2B5EF4-FFF2-40B4-BE49-F238E27FC236}">
                <a16:creationId xmlns:a16="http://schemas.microsoft.com/office/drawing/2014/main" id="{76C9D0DE-B9AD-D410-9B80-82F5DFE072BC}"/>
              </a:ext>
            </a:extLst>
          </p:cNvPr>
          <p:cNvSpPr/>
          <p:nvPr/>
        </p:nvSpPr>
        <p:spPr>
          <a:xfrm>
            <a:off x="12847320" y="7703820"/>
            <a:ext cx="1668780" cy="411480"/>
          </a:xfrm>
          <a:prstGeom prst="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3261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Choosing Your Career Path</a:t>
            </a:r>
            <a:endParaRPr lang="en-US" sz="4450" dirty="0"/>
          </a:p>
        </p:txBody>
      </p:sp>
      <p:sp>
        <p:nvSpPr>
          <p:cNvPr id="4" name="Shape 1"/>
          <p:cNvSpPr/>
          <p:nvPr/>
        </p:nvSpPr>
        <p:spPr>
          <a:xfrm>
            <a:off x="6280190" y="3845481"/>
            <a:ext cx="510302" cy="510302"/>
          </a:xfrm>
          <a:prstGeom prst="roundRect">
            <a:avLst>
              <a:gd name="adj" fmla="val 18669"/>
            </a:avLst>
          </a:prstGeom>
          <a:solidFill>
            <a:srgbClr val="F7EDD4"/>
          </a:solidFill>
          <a:ln w="7620">
            <a:solidFill>
              <a:srgbClr val="DDD3BA"/>
            </a:solidFill>
            <a:prstDash val="solid"/>
          </a:ln>
        </p:spPr>
      </p:sp>
      <p:pic>
        <p:nvPicPr>
          <p:cNvPr id="5" name="Image 1" descr="preencoded.png"/>
          <p:cNvPicPr>
            <a:picLocks noChangeAspect="1"/>
          </p:cNvPicPr>
          <p:nvPr/>
        </p:nvPicPr>
        <p:blipFill>
          <a:blip r:embed="rId4"/>
          <a:stretch>
            <a:fillRect/>
          </a:stretch>
        </p:blipFill>
        <p:spPr>
          <a:xfrm>
            <a:off x="6365260" y="3887986"/>
            <a:ext cx="340162" cy="425291"/>
          </a:xfrm>
          <a:prstGeom prst="rect">
            <a:avLst/>
          </a:prstGeom>
        </p:spPr>
      </p:pic>
      <p:sp>
        <p:nvSpPr>
          <p:cNvPr id="6" name="Text 2"/>
          <p:cNvSpPr/>
          <p:nvPr/>
        </p:nvSpPr>
        <p:spPr>
          <a:xfrm>
            <a:off x="7017306" y="3845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Self-Assessment</a:t>
            </a:r>
            <a:endParaRPr lang="en-US" sz="2200" dirty="0"/>
          </a:p>
        </p:txBody>
      </p:sp>
      <p:sp>
        <p:nvSpPr>
          <p:cNvPr id="7" name="Text 3"/>
          <p:cNvSpPr/>
          <p:nvPr/>
        </p:nvSpPr>
        <p:spPr>
          <a:xfrm>
            <a:off x="7017306" y="4335899"/>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Evaluate your interests and skills.</a:t>
            </a:r>
            <a:endParaRPr lang="en-US" sz="1750" dirty="0"/>
          </a:p>
        </p:txBody>
      </p:sp>
      <p:sp>
        <p:nvSpPr>
          <p:cNvPr id="8" name="Shape 4"/>
          <p:cNvSpPr/>
          <p:nvPr/>
        </p:nvSpPr>
        <p:spPr>
          <a:xfrm>
            <a:off x="10171867" y="3845481"/>
            <a:ext cx="510302" cy="510302"/>
          </a:xfrm>
          <a:prstGeom prst="roundRect">
            <a:avLst>
              <a:gd name="adj" fmla="val 18669"/>
            </a:avLst>
          </a:prstGeom>
          <a:solidFill>
            <a:srgbClr val="F7EDD4"/>
          </a:solidFill>
          <a:ln w="7620">
            <a:solidFill>
              <a:srgbClr val="DDD3BA"/>
            </a:solidFill>
            <a:prstDash val="solid"/>
          </a:ln>
        </p:spPr>
      </p:sp>
      <p:pic>
        <p:nvPicPr>
          <p:cNvPr id="9" name="Image 2" descr="preencoded.png"/>
          <p:cNvPicPr>
            <a:picLocks noChangeAspect="1"/>
          </p:cNvPicPr>
          <p:nvPr/>
        </p:nvPicPr>
        <p:blipFill>
          <a:blip r:embed="rId5"/>
          <a:stretch>
            <a:fillRect/>
          </a:stretch>
        </p:blipFill>
        <p:spPr>
          <a:xfrm>
            <a:off x="10256937" y="3887986"/>
            <a:ext cx="340162" cy="425291"/>
          </a:xfrm>
          <a:prstGeom prst="rect">
            <a:avLst/>
          </a:prstGeom>
        </p:spPr>
      </p:pic>
      <p:sp>
        <p:nvSpPr>
          <p:cNvPr id="10" name="Text 5"/>
          <p:cNvSpPr/>
          <p:nvPr/>
        </p:nvSpPr>
        <p:spPr>
          <a:xfrm>
            <a:off x="10908983" y="3845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Developer Path</a:t>
            </a:r>
            <a:endParaRPr lang="en-US" sz="2200" dirty="0"/>
          </a:p>
        </p:txBody>
      </p:sp>
      <p:sp>
        <p:nvSpPr>
          <p:cNvPr id="11" name="Text 6"/>
          <p:cNvSpPr/>
          <p:nvPr/>
        </p:nvSpPr>
        <p:spPr>
          <a:xfrm>
            <a:off x="10908983" y="4335899"/>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If you love coding, consider the developer path.</a:t>
            </a:r>
            <a:endParaRPr lang="en-US" sz="1750" dirty="0"/>
          </a:p>
        </p:txBody>
      </p:sp>
      <p:sp>
        <p:nvSpPr>
          <p:cNvPr id="12" name="Shape 7"/>
          <p:cNvSpPr/>
          <p:nvPr/>
        </p:nvSpPr>
        <p:spPr>
          <a:xfrm>
            <a:off x="6280190" y="5543669"/>
            <a:ext cx="510302" cy="510302"/>
          </a:xfrm>
          <a:prstGeom prst="roundRect">
            <a:avLst>
              <a:gd name="adj" fmla="val 18669"/>
            </a:avLst>
          </a:prstGeom>
          <a:solidFill>
            <a:srgbClr val="F7EDD4"/>
          </a:solidFill>
          <a:ln w="7620">
            <a:solidFill>
              <a:srgbClr val="DDD3BA"/>
            </a:solidFill>
            <a:prstDash val="solid"/>
          </a:ln>
        </p:spPr>
      </p:sp>
      <p:pic>
        <p:nvPicPr>
          <p:cNvPr id="13" name="Image 3" descr="preencoded.png"/>
          <p:cNvPicPr>
            <a:picLocks noChangeAspect="1"/>
          </p:cNvPicPr>
          <p:nvPr/>
        </p:nvPicPr>
        <p:blipFill>
          <a:blip r:embed="rId6"/>
          <a:stretch>
            <a:fillRect/>
          </a:stretch>
        </p:blipFill>
        <p:spPr>
          <a:xfrm>
            <a:off x="6365260" y="5586174"/>
            <a:ext cx="340162" cy="425291"/>
          </a:xfrm>
          <a:prstGeom prst="rect">
            <a:avLst/>
          </a:prstGeom>
        </p:spPr>
      </p:pic>
      <p:sp>
        <p:nvSpPr>
          <p:cNvPr id="14" name="Text 8"/>
          <p:cNvSpPr/>
          <p:nvPr/>
        </p:nvSpPr>
        <p:spPr>
          <a:xfrm>
            <a:off x="7017306" y="55436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Diverse Options</a:t>
            </a:r>
            <a:endParaRPr lang="en-US" sz="2200" dirty="0"/>
          </a:p>
        </p:txBody>
      </p:sp>
      <p:sp>
        <p:nvSpPr>
          <p:cNvPr id="15" name="Text 9"/>
          <p:cNvSpPr/>
          <p:nvPr/>
        </p:nvSpPr>
        <p:spPr>
          <a:xfrm>
            <a:off x="7017306" y="603408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Explore roles like Developer, Consultant, or Business Analyst.</a:t>
            </a:r>
            <a:endParaRPr lang="en-US" sz="1750" dirty="0"/>
          </a:p>
        </p:txBody>
      </p:sp>
      <p:sp>
        <p:nvSpPr>
          <p:cNvPr id="16" name="Rectangle 15">
            <a:extLst>
              <a:ext uri="{FF2B5EF4-FFF2-40B4-BE49-F238E27FC236}">
                <a16:creationId xmlns:a16="http://schemas.microsoft.com/office/drawing/2014/main" id="{FAF17D16-9DBA-13B8-FC7B-9DD448A31BD3}"/>
              </a:ext>
            </a:extLst>
          </p:cNvPr>
          <p:cNvSpPr/>
          <p:nvPr/>
        </p:nvSpPr>
        <p:spPr>
          <a:xfrm>
            <a:off x="12847320" y="7703820"/>
            <a:ext cx="1668780" cy="411480"/>
          </a:xfrm>
          <a:prstGeom prst="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8260"/>
          </a:xfrm>
          <a:prstGeom prst="rect">
            <a:avLst/>
          </a:prstGeom>
        </p:spPr>
      </p:pic>
      <p:sp>
        <p:nvSpPr>
          <p:cNvPr id="3" name="Text 0"/>
          <p:cNvSpPr/>
          <p:nvPr/>
        </p:nvSpPr>
        <p:spPr>
          <a:xfrm>
            <a:off x="635079" y="2767251"/>
            <a:ext cx="4912043" cy="566976"/>
          </a:xfrm>
          <a:prstGeom prst="rect">
            <a:avLst/>
          </a:prstGeom>
          <a:noFill/>
          <a:ln/>
        </p:spPr>
        <p:txBody>
          <a:bodyPr wrap="none" lIns="0" tIns="0" rIns="0" bIns="0" rtlCol="0" anchor="t"/>
          <a:lstStyle/>
          <a:p>
            <a:pPr marL="0" indent="0" algn="l">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Certification Journey</a:t>
            </a:r>
            <a:endParaRPr lang="en-US" sz="3550" dirty="0"/>
          </a:p>
        </p:txBody>
      </p:sp>
      <p:pic>
        <p:nvPicPr>
          <p:cNvPr id="4" name="Image 1" descr="preencoded.png"/>
          <p:cNvPicPr>
            <a:picLocks noChangeAspect="1"/>
          </p:cNvPicPr>
          <p:nvPr/>
        </p:nvPicPr>
        <p:blipFill>
          <a:blip r:embed="rId4"/>
          <a:stretch>
            <a:fillRect/>
          </a:stretch>
        </p:blipFill>
        <p:spPr>
          <a:xfrm>
            <a:off x="635079" y="3638074"/>
            <a:ext cx="453628" cy="453628"/>
          </a:xfrm>
          <a:prstGeom prst="rect">
            <a:avLst/>
          </a:prstGeom>
        </p:spPr>
      </p:pic>
      <p:sp>
        <p:nvSpPr>
          <p:cNvPr id="5" name="Text 1"/>
          <p:cNvSpPr/>
          <p:nvPr/>
        </p:nvSpPr>
        <p:spPr>
          <a:xfrm>
            <a:off x="1270159" y="360640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Admin</a:t>
            </a:r>
            <a:endParaRPr lang="en-US" sz="1750" dirty="0"/>
          </a:p>
        </p:txBody>
      </p:sp>
      <p:sp>
        <p:nvSpPr>
          <p:cNvPr id="6" name="Text 2"/>
          <p:cNvSpPr/>
          <p:nvPr/>
        </p:nvSpPr>
        <p:spPr>
          <a:xfrm>
            <a:off x="1270159" y="3998714"/>
            <a:ext cx="12725162" cy="290274"/>
          </a:xfrm>
          <a:prstGeom prst="rect">
            <a:avLst/>
          </a:prstGeom>
          <a:noFill/>
          <a:ln/>
        </p:spPr>
        <p:txBody>
          <a:bodyPr wrap="non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Salesforce Certified Administrator.</a:t>
            </a:r>
            <a:endParaRPr lang="en-US" sz="1400" dirty="0"/>
          </a:p>
        </p:txBody>
      </p:sp>
      <p:pic>
        <p:nvPicPr>
          <p:cNvPr id="7" name="Image 2" descr="preencoded.png"/>
          <p:cNvPicPr>
            <a:picLocks noChangeAspect="1"/>
          </p:cNvPicPr>
          <p:nvPr/>
        </p:nvPicPr>
        <p:blipFill>
          <a:blip r:embed="rId5"/>
          <a:stretch>
            <a:fillRect/>
          </a:stretch>
        </p:blipFill>
        <p:spPr>
          <a:xfrm>
            <a:off x="635079" y="4865013"/>
            <a:ext cx="453628" cy="453628"/>
          </a:xfrm>
          <a:prstGeom prst="rect">
            <a:avLst/>
          </a:prstGeom>
        </p:spPr>
      </p:pic>
      <p:sp>
        <p:nvSpPr>
          <p:cNvPr id="8" name="Text 3"/>
          <p:cNvSpPr/>
          <p:nvPr/>
        </p:nvSpPr>
        <p:spPr>
          <a:xfrm>
            <a:off x="1270159" y="4833342"/>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Developer</a:t>
            </a:r>
            <a:endParaRPr lang="en-US" sz="1750" dirty="0"/>
          </a:p>
        </p:txBody>
      </p:sp>
      <p:sp>
        <p:nvSpPr>
          <p:cNvPr id="9" name="Text 4"/>
          <p:cNvSpPr/>
          <p:nvPr/>
        </p:nvSpPr>
        <p:spPr>
          <a:xfrm>
            <a:off x="1270159" y="5225653"/>
            <a:ext cx="12725162" cy="290274"/>
          </a:xfrm>
          <a:prstGeom prst="rect">
            <a:avLst/>
          </a:prstGeom>
          <a:noFill/>
          <a:ln/>
        </p:spPr>
        <p:txBody>
          <a:bodyPr wrap="non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Salesforce Certified Developer.</a:t>
            </a:r>
            <a:endParaRPr lang="en-US" sz="1400" dirty="0"/>
          </a:p>
        </p:txBody>
      </p:sp>
      <p:pic>
        <p:nvPicPr>
          <p:cNvPr id="10" name="Image 3" descr="preencoded.png"/>
          <p:cNvPicPr>
            <a:picLocks noChangeAspect="1"/>
          </p:cNvPicPr>
          <p:nvPr/>
        </p:nvPicPr>
        <p:blipFill>
          <a:blip r:embed="rId6"/>
          <a:stretch>
            <a:fillRect/>
          </a:stretch>
        </p:blipFill>
        <p:spPr>
          <a:xfrm>
            <a:off x="635079" y="6091952"/>
            <a:ext cx="453628" cy="453628"/>
          </a:xfrm>
          <a:prstGeom prst="rect">
            <a:avLst/>
          </a:prstGeom>
        </p:spPr>
      </p:pic>
      <p:sp>
        <p:nvSpPr>
          <p:cNvPr id="11" name="Text 5"/>
          <p:cNvSpPr/>
          <p:nvPr/>
        </p:nvSpPr>
        <p:spPr>
          <a:xfrm>
            <a:off x="1270159" y="6060281"/>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JavaScript</a:t>
            </a:r>
            <a:endParaRPr lang="en-US" sz="1750" dirty="0"/>
          </a:p>
        </p:txBody>
      </p:sp>
      <p:sp>
        <p:nvSpPr>
          <p:cNvPr id="12" name="Text 6"/>
          <p:cNvSpPr/>
          <p:nvPr/>
        </p:nvSpPr>
        <p:spPr>
          <a:xfrm>
            <a:off x="1270159" y="6452592"/>
            <a:ext cx="12725162" cy="290274"/>
          </a:xfrm>
          <a:prstGeom prst="rect">
            <a:avLst/>
          </a:prstGeom>
          <a:noFill/>
          <a:ln/>
        </p:spPr>
        <p:txBody>
          <a:bodyPr wrap="non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JavaScript Developer I.</a:t>
            </a:r>
            <a:endParaRPr lang="en-US" sz="1400" dirty="0"/>
          </a:p>
        </p:txBody>
      </p:sp>
      <p:sp>
        <p:nvSpPr>
          <p:cNvPr id="13" name="Text 7"/>
          <p:cNvSpPr/>
          <p:nvPr/>
        </p:nvSpPr>
        <p:spPr>
          <a:xfrm>
            <a:off x="635079" y="6946940"/>
            <a:ext cx="13360241" cy="290274"/>
          </a:xfrm>
          <a:prstGeom prst="rect">
            <a:avLst/>
          </a:prstGeom>
          <a:noFill/>
          <a:ln/>
        </p:spPr>
        <p:txBody>
          <a:bodyPr wrap="non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Key certifications unlock career opportunities.</a:t>
            </a:r>
            <a:endParaRPr lang="en-US" sz="1400" dirty="0"/>
          </a:p>
        </p:txBody>
      </p:sp>
      <p:sp>
        <p:nvSpPr>
          <p:cNvPr id="14" name="Text 8"/>
          <p:cNvSpPr/>
          <p:nvPr/>
        </p:nvSpPr>
        <p:spPr>
          <a:xfrm>
            <a:off x="635079" y="7441287"/>
            <a:ext cx="13360241" cy="290274"/>
          </a:xfrm>
          <a:prstGeom prst="rect">
            <a:avLst/>
          </a:prstGeom>
          <a:noFill/>
          <a:ln/>
        </p:spPr>
        <p:txBody>
          <a:bodyPr wrap="non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Entry-level options include Platform Developer I and II.</a:t>
            </a:r>
            <a:endParaRPr lang="en-US" sz="1400" dirty="0"/>
          </a:p>
        </p:txBody>
      </p:sp>
      <p:sp>
        <p:nvSpPr>
          <p:cNvPr id="15" name="Rectangle 14">
            <a:extLst>
              <a:ext uri="{FF2B5EF4-FFF2-40B4-BE49-F238E27FC236}">
                <a16:creationId xmlns:a16="http://schemas.microsoft.com/office/drawing/2014/main" id="{CB8D81DB-038D-3D04-445A-1102484A8B2D}"/>
              </a:ext>
            </a:extLst>
          </p:cNvPr>
          <p:cNvSpPr/>
          <p:nvPr/>
        </p:nvSpPr>
        <p:spPr>
          <a:xfrm>
            <a:off x="12847320" y="7703820"/>
            <a:ext cx="1668780" cy="411480"/>
          </a:xfrm>
          <a:prstGeom prst="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870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Technical Skills Development</a:t>
            </a:r>
            <a:endParaRPr lang="en-US" sz="4450" dirty="0"/>
          </a:p>
        </p:txBody>
      </p:sp>
      <p:sp>
        <p:nvSpPr>
          <p:cNvPr id="4" name="Shape 1"/>
          <p:cNvSpPr/>
          <p:nvPr/>
        </p:nvSpPr>
        <p:spPr>
          <a:xfrm>
            <a:off x="6535341" y="2806422"/>
            <a:ext cx="30480" cy="4374475"/>
          </a:xfrm>
          <a:prstGeom prst="roundRect">
            <a:avLst>
              <a:gd name="adj" fmla="val 312558"/>
            </a:avLst>
          </a:prstGeom>
          <a:solidFill>
            <a:srgbClr val="DDD3BA"/>
          </a:solidFill>
          <a:ln/>
        </p:spPr>
      </p:sp>
      <p:sp>
        <p:nvSpPr>
          <p:cNvPr id="5" name="Shape 2"/>
          <p:cNvSpPr/>
          <p:nvPr/>
        </p:nvSpPr>
        <p:spPr>
          <a:xfrm>
            <a:off x="6760012" y="3301484"/>
            <a:ext cx="680442" cy="30480"/>
          </a:xfrm>
          <a:prstGeom prst="roundRect">
            <a:avLst>
              <a:gd name="adj" fmla="val 312558"/>
            </a:avLst>
          </a:prstGeom>
          <a:solidFill>
            <a:srgbClr val="DDD3BA"/>
          </a:solidFill>
          <a:ln/>
        </p:spPr>
      </p:sp>
      <p:sp>
        <p:nvSpPr>
          <p:cNvPr id="6" name="Shape 3"/>
          <p:cNvSpPr/>
          <p:nvPr/>
        </p:nvSpPr>
        <p:spPr>
          <a:xfrm>
            <a:off x="6280190" y="3061573"/>
            <a:ext cx="510302" cy="510302"/>
          </a:xfrm>
          <a:prstGeom prst="roundRect">
            <a:avLst>
              <a:gd name="adj" fmla="val 18669"/>
            </a:avLst>
          </a:prstGeom>
          <a:solidFill>
            <a:srgbClr val="F7EDD4"/>
          </a:solidFill>
          <a:ln w="7620">
            <a:solidFill>
              <a:srgbClr val="DDD3BA"/>
            </a:solidFill>
            <a:prstDash val="solid"/>
          </a:ln>
        </p:spPr>
      </p:sp>
      <p:pic>
        <p:nvPicPr>
          <p:cNvPr id="7" name="Image 1" descr="preencoded.png"/>
          <p:cNvPicPr>
            <a:picLocks noChangeAspect="1"/>
          </p:cNvPicPr>
          <p:nvPr/>
        </p:nvPicPr>
        <p:blipFill>
          <a:blip r:embed="rId4"/>
          <a:stretch>
            <a:fillRect/>
          </a:stretch>
        </p:blipFill>
        <p:spPr>
          <a:xfrm>
            <a:off x="6365260" y="3104078"/>
            <a:ext cx="340162" cy="425291"/>
          </a:xfrm>
          <a:prstGeom prst="rect">
            <a:avLst/>
          </a:prstGeom>
        </p:spPr>
      </p:pic>
      <p:sp>
        <p:nvSpPr>
          <p:cNvPr id="8" name="Text 4"/>
          <p:cNvSpPr/>
          <p:nvPr/>
        </p:nvSpPr>
        <p:spPr>
          <a:xfrm>
            <a:off x="7669411" y="30332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Coding</a:t>
            </a:r>
            <a:endParaRPr lang="en-US" sz="2200" dirty="0"/>
          </a:p>
        </p:txBody>
      </p:sp>
      <p:sp>
        <p:nvSpPr>
          <p:cNvPr id="9" name="Text 5"/>
          <p:cNvSpPr/>
          <p:nvPr/>
        </p:nvSpPr>
        <p:spPr>
          <a:xfrm>
            <a:off x="7669411" y="3523655"/>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Learn Apex, JavaScript, and Aura.</a:t>
            </a:r>
            <a:endParaRPr lang="en-US" sz="1750" dirty="0"/>
          </a:p>
        </p:txBody>
      </p:sp>
      <p:sp>
        <p:nvSpPr>
          <p:cNvPr id="10" name="Shape 6"/>
          <p:cNvSpPr/>
          <p:nvPr/>
        </p:nvSpPr>
        <p:spPr>
          <a:xfrm>
            <a:off x="6760012" y="4835247"/>
            <a:ext cx="680442" cy="30480"/>
          </a:xfrm>
          <a:prstGeom prst="roundRect">
            <a:avLst>
              <a:gd name="adj" fmla="val 312558"/>
            </a:avLst>
          </a:prstGeom>
          <a:solidFill>
            <a:srgbClr val="DDD3BA"/>
          </a:solidFill>
          <a:ln/>
        </p:spPr>
      </p:sp>
      <p:sp>
        <p:nvSpPr>
          <p:cNvPr id="11" name="Shape 7"/>
          <p:cNvSpPr/>
          <p:nvPr/>
        </p:nvSpPr>
        <p:spPr>
          <a:xfrm>
            <a:off x="6280190" y="4595336"/>
            <a:ext cx="510302" cy="510302"/>
          </a:xfrm>
          <a:prstGeom prst="roundRect">
            <a:avLst>
              <a:gd name="adj" fmla="val 18669"/>
            </a:avLst>
          </a:prstGeom>
          <a:solidFill>
            <a:srgbClr val="F7EDD4"/>
          </a:solidFill>
          <a:ln w="7620">
            <a:solidFill>
              <a:srgbClr val="DDD3BA"/>
            </a:solidFill>
            <a:prstDash val="solid"/>
          </a:ln>
        </p:spPr>
      </p:sp>
      <p:pic>
        <p:nvPicPr>
          <p:cNvPr id="12" name="Image 2" descr="preencoded.png"/>
          <p:cNvPicPr>
            <a:picLocks noChangeAspect="1"/>
          </p:cNvPicPr>
          <p:nvPr/>
        </p:nvPicPr>
        <p:blipFill>
          <a:blip r:embed="rId5"/>
          <a:stretch>
            <a:fillRect/>
          </a:stretch>
        </p:blipFill>
        <p:spPr>
          <a:xfrm>
            <a:off x="6365260" y="4637842"/>
            <a:ext cx="340162" cy="425291"/>
          </a:xfrm>
          <a:prstGeom prst="rect">
            <a:avLst/>
          </a:prstGeom>
        </p:spPr>
      </p:pic>
      <p:sp>
        <p:nvSpPr>
          <p:cNvPr id="13" name="Text 8"/>
          <p:cNvSpPr/>
          <p:nvPr/>
        </p:nvSpPr>
        <p:spPr>
          <a:xfrm>
            <a:off x="7669411" y="4566999"/>
            <a:ext cx="4121706"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Lightning Web Components</a:t>
            </a:r>
            <a:endParaRPr lang="en-US" sz="2200" dirty="0"/>
          </a:p>
        </p:txBody>
      </p:sp>
      <p:sp>
        <p:nvSpPr>
          <p:cNvPr id="14" name="Text 9"/>
          <p:cNvSpPr/>
          <p:nvPr/>
        </p:nvSpPr>
        <p:spPr>
          <a:xfrm>
            <a:off x="7669411" y="5057418"/>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Master Lightning Web Components.</a:t>
            </a:r>
            <a:endParaRPr lang="en-US" sz="1750" dirty="0"/>
          </a:p>
        </p:txBody>
      </p:sp>
      <p:sp>
        <p:nvSpPr>
          <p:cNvPr id="15" name="Shape 10"/>
          <p:cNvSpPr/>
          <p:nvPr/>
        </p:nvSpPr>
        <p:spPr>
          <a:xfrm>
            <a:off x="6760012" y="6369010"/>
            <a:ext cx="680442" cy="30480"/>
          </a:xfrm>
          <a:prstGeom prst="roundRect">
            <a:avLst>
              <a:gd name="adj" fmla="val 312558"/>
            </a:avLst>
          </a:prstGeom>
          <a:solidFill>
            <a:srgbClr val="DDD3BA"/>
          </a:solidFill>
          <a:ln/>
        </p:spPr>
      </p:sp>
      <p:sp>
        <p:nvSpPr>
          <p:cNvPr id="16" name="Shape 11"/>
          <p:cNvSpPr/>
          <p:nvPr/>
        </p:nvSpPr>
        <p:spPr>
          <a:xfrm>
            <a:off x="6280190" y="6129099"/>
            <a:ext cx="510302" cy="510302"/>
          </a:xfrm>
          <a:prstGeom prst="roundRect">
            <a:avLst>
              <a:gd name="adj" fmla="val 18669"/>
            </a:avLst>
          </a:prstGeom>
          <a:solidFill>
            <a:srgbClr val="F7EDD4"/>
          </a:solidFill>
          <a:ln w="7620">
            <a:solidFill>
              <a:srgbClr val="DDD3BA"/>
            </a:solidFill>
            <a:prstDash val="solid"/>
          </a:ln>
        </p:spPr>
      </p:sp>
      <p:pic>
        <p:nvPicPr>
          <p:cNvPr id="17" name="Image 3" descr="preencoded.png"/>
          <p:cNvPicPr>
            <a:picLocks noChangeAspect="1"/>
          </p:cNvPicPr>
          <p:nvPr/>
        </p:nvPicPr>
        <p:blipFill>
          <a:blip r:embed="rId6"/>
          <a:stretch>
            <a:fillRect/>
          </a:stretch>
        </p:blipFill>
        <p:spPr>
          <a:xfrm>
            <a:off x="6365260" y="6171605"/>
            <a:ext cx="340162" cy="425291"/>
          </a:xfrm>
          <a:prstGeom prst="rect">
            <a:avLst/>
          </a:prstGeom>
        </p:spPr>
      </p:pic>
      <p:sp>
        <p:nvSpPr>
          <p:cNvPr id="18" name="Text 12"/>
          <p:cNvSpPr/>
          <p:nvPr/>
        </p:nvSpPr>
        <p:spPr>
          <a:xfrm>
            <a:off x="7669411" y="6100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Customization</a:t>
            </a:r>
            <a:endParaRPr lang="en-US" sz="2200" dirty="0"/>
          </a:p>
        </p:txBody>
      </p:sp>
      <p:sp>
        <p:nvSpPr>
          <p:cNvPr id="19" name="Text 13"/>
          <p:cNvSpPr/>
          <p:nvPr/>
        </p:nvSpPr>
        <p:spPr>
          <a:xfrm>
            <a:off x="7669411" y="6591181"/>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Customize applications to client needs.</a:t>
            </a:r>
            <a:endParaRPr lang="en-US" sz="1750" dirty="0"/>
          </a:p>
        </p:txBody>
      </p:sp>
      <p:sp>
        <p:nvSpPr>
          <p:cNvPr id="20" name="Rectangle 19">
            <a:extLst>
              <a:ext uri="{FF2B5EF4-FFF2-40B4-BE49-F238E27FC236}">
                <a16:creationId xmlns:a16="http://schemas.microsoft.com/office/drawing/2014/main" id="{6F8C13FC-9A4C-981A-0794-6A09CA1EE43D}"/>
              </a:ext>
            </a:extLst>
          </p:cNvPr>
          <p:cNvSpPr/>
          <p:nvPr/>
        </p:nvSpPr>
        <p:spPr>
          <a:xfrm>
            <a:off x="12847320" y="7703820"/>
            <a:ext cx="1668780" cy="411480"/>
          </a:xfrm>
          <a:prstGeom prst="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51585"/>
            <a:ext cx="6216968"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Career Opportunities</a:t>
            </a:r>
            <a:endParaRPr lang="en-US" sz="4450" dirty="0"/>
          </a:p>
        </p:txBody>
      </p:sp>
      <p:sp>
        <p:nvSpPr>
          <p:cNvPr id="4" name="Text 1"/>
          <p:cNvSpPr/>
          <p:nvPr/>
        </p:nvSpPr>
        <p:spPr>
          <a:xfrm>
            <a:off x="6280190" y="2413873"/>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52.3K</a:t>
            </a:r>
            <a:endParaRPr lang="en-US" sz="5850" dirty="0"/>
          </a:p>
        </p:txBody>
      </p:sp>
      <p:sp>
        <p:nvSpPr>
          <p:cNvPr id="5" name="Text 2"/>
          <p:cNvSpPr/>
          <p:nvPr/>
        </p:nvSpPr>
        <p:spPr>
          <a:xfrm>
            <a:off x="6666548" y="344566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Job Postings</a:t>
            </a:r>
            <a:endParaRPr lang="en-US" sz="2200" dirty="0"/>
          </a:p>
        </p:txBody>
      </p:sp>
      <p:sp>
        <p:nvSpPr>
          <p:cNvPr id="6" name="Text 3"/>
          <p:cNvSpPr/>
          <p:nvPr/>
        </p:nvSpPr>
        <p:spPr>
          <a:xfrm>
            <a:off x="6280190" y="3936087"/>
            <a:ext cx="3608070"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Available in the U.S. in 2021.</a:t>
            </a:r>
            <a:endParaRPr lang="en-US" sz="1750" dirty="0"/>
          </a:p>
        </p:txBody>
      </p:sp>
      <p:sp>
        <p:nvSpPr>
          <p:cNvPr id="7" name="Text 4"/>
          <p:cNvSpPr/>
          <p:nvPr/>
        </p:nvSpPr>
        <p:spPr>
          <a:xfrm>
            <a:off x="10228421" y="2413873"/>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165%</a:t>
            </a:r>
            <a:endParaRPr lang="en-US" sz="5850" dirty="0"/>
          </a:p>
        </p:txBody>
      </p:sp>
      <p:sp>
        <p:nvSpPr>
          <p:cNvPr id="8" name="Text 5"/>
          <p:cNvSpPr/>
          <p:nvPr/>
        </p:nvSpPr>
        <p:spPr>
          <a:xfrm>
            <a:off x="10614898" y="344566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Job Growth</a:t>
            </a:r>
            <a:endParaRPr lang="en-US" sz="2200" dirty="0"/>
          </a:p>
        </p:txBody>
      </p:sp>
      <p:sp>
        <p:nvSpPr>
          <p:cNvPr id="9" name="Text 6"/>
          <p:cNvSpPr/>
          <p:nvPr/>
        </p:nvSpPr>
        <p:spPr>
          <a:xfrm>
            <a:off x="10228421" y="3936087"/>
            <a:ext cx="3608189"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Job growth in the last 5 years.</a:t>
            </a:r>
            <a:endParaRPr lang="en-US" sz="1750" dirty="0"/>
          </a:p>
        </p:txBody>
      </p:sp>
      <p:sp>
        <p:nvSpPr>
          <p:cNvPr id="10" name="Text 7"/>
          <p:cNvSpPr/>
          <p:nvPr/>
        </p:nvSpPr>
        <p:spPr>
          <a:xfrm>
            <a:off x="8254246" y="5092779"/>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$100K+</a:t>
            </a:r>
            <a:endParaRPr lang="en-US" sz="5850" dirty="0"/>
          </a:p>
        </p:txBody>
      </p:sp>
      <p:sp>
        <p:nvSpPr>
          <p:cNvPr id="11" name="Text 8"/>
          <p:cNvSpPr/>
          <p:nvPr/>
        </p:nvSpPr>
        <p:spPr>
          <a:xfrm>
            <a:off x="8640723" y="612457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Entry Salary</a:t>
            </a:r>
            <a:endParaRPr lang="en-US" sz="2200" dirty="0"/>
          </a:p>
        </p:txBody>
      </p:sp>
      <p:sp>
        <p:nvSpPr>
          <p:cNvPr id="12" name="Text 9"/>
          <p:cNvSpPr/>
          <p:nvPr/>
        </p:nvSpPr>
        <p:spPr>
          <a:xfrm>
            <a:off x="8254246" y="6614993"/>
            <a:ext cx="3608189"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Potential for administrators.</a:t>
            </a:r>
            <a:endParaRPr lang="en-US" sz="1750" dirty="0"/>
          </a:p>
        </p:txBody>
      </p:sp>
      <p:sp>
        <p:nvSpPr>
          <p:cNvPr id="13" name="Rectangle 12">
            <a:extLst>
              <a:ext uri="{FF2B5EF4-FFF2-40B4-BE49-F238E27FC236}">
                <a16:creationId xmlns:a16="http://schemas.microsoft.com/office/drawing/2014/main" id="{34B2F87F-76BB-F95A-D949-9B3974BD02BC}"/>
              </a:ext>
            </a:extLst>
          </p:cNvPr>
          <p:cNvSpPr/>
          <p:nvPr/>
        </p:nvSpPr>
        <p:spPr>
          <a:xfrm>
            <a:off x="12847320" y="7703820"/>
            <a:ext cx="1668780" cy="411480"/>
          </a:xfrm>
          <a:prstGeom prst="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20435" y="805577"/>
            <a:ext cx="10761107" cy="553998"/>
          </a:xfrm>
          <a:prstGeom prst="rect">
            <a:avLst/>
          </a:prstGeom>
          <a:noFill/>
          <a:ln/>
        </p:spPr>
        <p:txBody>
          <a:bodyPr wrap="none" lIns="0" tIns="0" rIns="0" bIns="0" rtlCol="0" anchor="t"/>
          <a:lstStyle/>
          <a:p>
            <a:pPr marL="0" indent="0" algn="l">
              <a:lnSpc>
                <a:spcPts val="4350"/>
              </a:lnSpc>
              <a:buNone/>
            </a:pPr>
            <a:r>
              <a:rPr lang="en-US" sz="3450" dirty="0">
                <a:solidFill>
                  <a:srgbClr val="5C4E3D"/>
                </a:solidFill>
                <a:latin typeface="Libre Baskerville" pitchFamily="34" charset="0"/>
                <a:ea typeface="Libre Baskerville" pitchFamily="34" charset="-122"/>
                <a:cs typeface="Libre Baskerville" pitchFamily="34" charset="-120"/>
              </a:rPr>
              <a:t>RoadMap for Salesforce Admin and Developers</a:t>
            </a:r>
            <a:endParaRPr lang="en-US" sz="3450" dirty="0"/>
          </a:p>
        </p:txBody>
      </p:sp>
      <p:sp>
        <p:nvSpPr>
          <p:cNvPr id="3" name="Shape 1"/>
          <p:cNvSpPr/>
          <p:nvPr/>
        </p:nvSpPr>
        <p:spPr>
          <a:xfrm>
            <a:off x="620435" y="1714143"/>
            <a:ext cx="2231469" cy="1305044"/>
          </a:xfrm>
          <a:prstGeom prst="roundRect">
            <a:avLst>
              <a:gd name="adj" fmla="val 5706"/>
            </a:avLst>
          </a:prstGeom>
          <a:solidFill>
            <a:srgbClr val="F7EDD4"/>
          </a:solidFill>
          <a:ln w="7620">
            <a:solidFill>
              <a:srgbClr val="DDD3BA"/>
            </a:solidFill>
            <a:prstDash val="solid"/>
          </a:ln>
        </p:spPr>
      </p:sp>
      <p:sp>
        <p:nvSpPr>
          <p:cNvPr id="4" name="Text 2"/>
          <p:cNvSpPr/>
          <p:nvPr/>
        </p:nvSpPr>
        <p:spPr>
          <a:xfrm>
            <a:off x="1611511" y="2210872"/>
            <a:ext cx="249317" cy="311587"/>
          </a:xfrm>
          <a:prstGeom prst="rect">
            <a:avLst/>
          </a:prstGeom>
          <a:noFill/>
          <a:ln/>
        </p:spPr>
        <p:txBody>
          <a:bodyPr wrap="none" lIns="0" tIns="0" rIns="0" bIns="0" rtlCol="0" anchor="t"/>
          <a:lstStyle/>
          <a:p>
            <a:pPr marL="0" indent="0" algn="ctr">
              <a:lnSpc>
                <a:spcPts val="3100"/>
              </a:lnSpc>
              <a:buNone/>
            </a:pPr>
            <a:r>
              <a:rPr lang="en-US" sz="1950" dirty="0">
                <a:solidFill>
                  <a:srgbClr val="454240"/>
                </a:solidFill>
                <a:latin typeface="Libre Baskerville" pitchFamily="34" charset="0"/>
                <a:ea typeface="Libre Baskerville" pitchFamily="34" charset="-122"/>
                <a:cs typeface="Libre Baskerville" pitchFamily="34" charset="-120"/>
              </a:rPr>
              <a:t>1</a:t>
            </a:r>
            <a:endParaRPr lang="en-US" sz="1950" dirty="0"/>
          </a:p>
        </p:txBody>
      </p:sp>
      <p:sp>
        <p:nvSpPr>
          <p:cNvPr id="5" name="Text 3"/>
          <p:cNvSpPr/>
          <p:nvPr/>
        </p:nvSpPr>
        <p:spPr>
          <a:xfrm>
            <a:off x="3029188" y="1891427"/>
            <a:ext cx="2216229" cy="276939"/>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Admin</a:t>
            </a:r>
            <a:endParaRPr lang="en-US" sz="1700" dirty="0"/>
          </a:p>
        </p:txBody>
      </p:sp>
      <p:sp>
        <p:nvSpPr>
          <p:cNvPr id="6" name="Text 4"/>
          <p:cNvSpPr/>
          <p:nvPr/>
        </p:nvSpPr>
        <p:spPr>
          <a:xfrm>
            <a:off x="3029188" y="2274689"/>
            <a:ext cx="10803493" cy="567214"/>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Master Salesforce setup, configuration, and user management. Understand profiles, roles, permissions, and security settings. Configure standard objects and fields. Create custom objects and fields. Build reports and dashboards.</a:t>
            </a:r>
            <a:endParaRPr lang="en-US" sz="1350" dirty="0"/>
          </a:p>
        </p:txBody>
      </p:sp>
      <p:sp>
        <p:nvSpPr>
          <p:cNvPr id="7" name="Shape 5"/>
          <p:cNvSpPr/>
          <p:nvPr/>
        </p:nvSpPr>
        <p:spPr>
          <a:xfrm>
            <a:off x="2940487" y="3009662"/>
            <a:ext cx="10980896" cy="11430"/>
          </a:xfrm>
          <a:prstGeom prst="roundRect">
            <a:avLst>
              <a:gd name="adj" fmla="val 651498"/>
            </a:avLst>
          </a:prstGeom>
          <a:solidFill>
            <a:srgbClr val="DDD3BA"/>
          </a:solidFill>
          <a:ln/>
        </p:spPr>
      </p:sp>
      <p:sp>
        <p:nvSpPr>
          <p:cNvPr id="8" name="Shape 6"/>
          <p:cNvSpPr/>
          <p:nvPr/>
        </p:nvSpPr>
        <p:spPr>
          <a:xfrm>
            <a:off x="620435" y="3107769"/>
            <a:ext cx="4463058" cy="1588651"/>
          </a:xfrm>
          <a:prstGeom prst="roundRect">
            <a:avLst>
              <a:gd name="adj" fmla="val 4687"/>
            </a:avLst>
          </a:prstGeom>
          <a:solidFill>
            <a:srgbClr val="F7EDD4"/>
          </a:solidFill>
          <a:ln w="7620">
            <a:solidFill>
              <a:srgbClr val="DDD3BA"/>
            </a:solidFill>
            <a:prstDash val="solid"/>
          </a:ln>
        </p:spPr>
      </p:sp>
      <p:sp>
        <p:nvSpPr>
          <p:cNvPr id="9" name="Text 7"/>
          <p:cNvSpPr/>
          <p:nvPr/>
        </p:nvSpPr>
        <p:spPr>
          <a:xfrm>
            <a:off x="2727246" y="3746302"/>
            <a:ext cx="249317" cy="311587"/>
          </a:xfrm>
          <a:prstGeom prst="rect">
            <a:avLst/>
          </a:prstGeom>
          <a:noFill/>
          <a:ln/>
        </p:spPr>
        <p:txBody>
          <a:bodyPr wrap="none" lIns="0" tIns="0" rIns="0" bIns="0" rtlCol="0" anchor="t"/>
          <a:lstStyle/>
          <a:p>
            <a:pPr marL="0" indent="0" algn="ctr">
              <a:lnSpc>
                <a:spcPts val="3100"/>
              </a:lnSpc>
              <a:buNone/>
            </a:pPr>
            <a:r>
              <a:rPr lang="en-US" sz="1950" dirty="0">
                <a:solidFill>
                  <a:srgbClr val="454240"/>
                </a:solidFill>
                <a:latin typeface="Libre Baskerville" pitchFamily="34" charset="0"/>
                <a:ea typeface="Libre Baskerville" pitchFamily="34" charset="-122"/>
                <a:cs typeface="Libre Baskerville" pitchFamily="34" charset="-120"/>
              </a:rPr>
              <a:t>2</a:t>
            </a:r>
            <a:endParaRPr lang="en-US" sz="1950" dirty="0"/>
          </a:p>
        </p:txBody>
      </p:sp>
      <p:sp>
        <p:nvSpPr>
          <p:cNvPr id="10" name="Text 8"/>
          <p:cNvSpPr/>
          <p:nvPr/>
        </p:nvSpPr>
        <p:spPr>
          <a:xfrm>
            <a:off x="5260777" y="3285053"/>
            <a:ext cx="2216229" cy="276939"/>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Developer</a:t>
            </a:r>
            <a:endParaRPr lang="en-US" sz="1700" dirty="0"/>
          </a:p>
        </p:txBody>
      </p:sp>
      <p:sp>
        <p:nvSpPr>
          <p:cNvPr id="11" name="Text 9"/>
          <p:cNvSpPr/>
          <p:nvPr/>
        </p:nvSpPr>
        <p:spPr>
          <a:xfrm>
            <a:off x="5260777" y="3668316"/>
            <a:ext cx="8571905" cy="850821"/>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Learn Apex, Visualforce, and Lightning components for custom solutions. Develop custom Apex classes and triggers. Build Visualforce pages and components. Create Lightning Web Components (LWCs) and Aura components. Use Salesforce DX for source-driven development.</a:t>
            </a:r>
            <a:endParaRPr lang="en-US" sz="1350" dirty="0"/>
          </a:p>
        </p:txBody>
      </p:sp>
      <p:sp>
        <p:nvSpPr>
          <p:cNvPr id="12" name="Shape 10"/>
          <p:cNvSpPr/>
          <p:nvPr/>
        </p:nvSpPr>
        <p:spPr>
          <a:xfrm>
            <a:off x="5172075" y="4686895"/>
            <a:ext cx="8749308" cy="11430"/>
          </a:xfrm>
          <a:prstGeom prst="roundRect">
            <a:avLst>
              <a:gd name="adj" fmla="val 651498"/>
            </a:avLst>
          </a:prstGeom>
          <a:solidFill>
            <a:srgbClr val="DDD3BA"/>
          </a:solidFill>
          <a:ln/>
        </p:spPr>
      </p:sp>
      <p:sp>
        <p:nvSpPr>
          <p:cNvPr id="13" name="Shape 11"/>
          <p:cNvSpPr/>
          <p:nvPr/>
        </p:nvSpPr>
        <p:spPr>
          <a:xfrm>
            <a:off x="620435" y="4785003"/>
            <a:ext cx="6694765" cy="2155865"/>
          </a:xfrm>
          <a:prstGeom prst="roundRect">
            <a:avLst>
              <a:gd name="adj" fmla="val 3454"/>
            </a:avLst>
          </a:prstGeom>
          <a:solidFill>
            <a:srgbClr val="F7EDD4"/>
          </a:solidFill>
          <a:ln w="7620">
            <a:solidFill>
              <a:srgbClr val="DDD3BA"/>
            </a:solidFill>
            <a:prstDash val="solid"/>
          </a:ln>
        </p:spPr>
      </p:sp>
      <p:sp>
        <p:nvSpPr>
          <p:cNvPr id="14" name="Text 12"/>
          <p:cNvSpPr/>
          <p:nvPr/>
        </p:nvSpPr>
        <p:spPr>
          <a:xfrm>
            <a:off x="3843099" y="5707142"/>
            <a:ext cx="249317" cy="311587"/>
          </a:xfrm>
          <a:prstGeom prst="rect">
            <a:avLst/>
          </a:prstGeom>
          <a:noFill/>
          <a:ln/>
        </p:spPr>
        <p:txBody>
          <a:bodyPr wrap="none" lIns="0" tIns="0" rIns="0" bIns="0" rtlCol="0" anchor="t"/>
          <a:lstStyle/>
          <a:p>
            <a:pPr marL="0" indent="0" algn="ctr">
              <a:lnSpc>
                <a:spcPts val="3100"/>
              </a:lnSpc>
              <a:buNone/>
            </a:pPr>
            <a:r>
              <a:rPr lang="en-US" sz="1950" dirty="0">
                <a:solidFill>
                  <a:srgbClr val="454240"/>
                </a:solidFill>
                <a:latin typeface="Libre Baskerville" pitchFamily="34" charset="0"/>
                <a:ea typeface="Libre Baskerville" pitchFamily="34" charset="-122"/>
                <a:cs typeface="Libre Baskerville" pitchFamily="34" charset="-120"/>
              </a:rPr>
              <a:t>3</a:t>
            </a:r>
            <a:endParaRPr lang="en-US" sz="1950" dirty="0"/>
          </a:p>
        </p:txBody>
      </p:sp>
      <p:sp>
        <p:nvSpPr>
          <p:cNvPr id="15" name="Text 13"/>
          <p:cNvSpPr/>
          <p:nvPr/>
        </p:nvSpPr>
        <p:spPr>
          <a:xfrm>
            <a:off x="7492484" y="4962287"/>
            <a:ext cx="2360295" cy="276939"/>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Advanced Developer</a:t>
            </a:r>
            <a:endParaRPr lang="en-US" sz="1700" dirty="0"/>
          </a:p>
        </p:txBody>
      </p:sp>
      <p:sp>
        <p:nvSpPr>
          <p:cNvPr id="16" name="Text 14"/>
          <p:cNvSpPr/>
          <p:nvPr/>
        </p:nvSpPr>
        <p:spPr>
          <a:xfrm>
            <a:off x="7492484" y="5345549"/>
            <a:ext cx="6340197" cy="1418034"/>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Architect complex systems, integrate with external platforms, and lead development teams. Design scalable and maintainable solutions. Integrate Salesforce with external systems using REST and SOAP APIs. Implement advanced security patterns. Lead and mentor development teams. Optimize performance and scalability.</a:t>
            </a:r>
            <a:endParaRPr lang="en-US" sz="1350" dirty="0"/>
          </a:p>
        </p:txBody>
      </p:sp>
      <p:sp>
        <p:nvSpPr>
          <p:cNvPr id="17" name="Text 15"/>
          <p:cNvSpPr/>
          <p:nvPr/>
        </p:nvSpPr>
        <p:spPr>
          <a:xfrm>
            <a:off x="620435" y="7140297"/>
            <a:ext cx="13389531" cy="283607"/>
          </a:xfrm>
          <a:prstGeom prst="rect">
            <a:avLst/>
          </a:prstGeom>
          <a:noFill/>
          <a:ln/>
        </p:spPr>
        <p:txBody>
          <a:bodyPr wrap="non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This roadmap visualizes the topics and skills you need to learn to go from Salesforce Administrator to Advanced Salesforce Developer.</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42023"/>
            <a:ext cx="9282589"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Your Salesforce Success Journey</a:t>
            </a:r>
            <a:endParaRPr lang="en-US" sz="4450" dirty="0"/>
          </a:p>
        </p:txBody>
      </p:sp>
      <p:sp>
        <p:nvSpPr>
          <p:cNvPr id="3" name="Text 1"/>
          <p:cNvSpPr/>
          <p:nvPr/>
        </p:nvSpPr>
        <p:spPr>
          <a:xfrm>
            <a:off x="1857256" y="298346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Certifications</a:t>
            </a:r>
            <a:endParaRPr lang="en-US" sz="2200" dirty="0"/>
          </a:p>
        </p:txBody>
      </p:sp>
      <p:pic>
        <p:nvPicPr>
          <p:cNvPr id="4" name="Image 0" descr="preencoded.png"/>
          <p:cNvPicPr>
            <a:picLocks noChangeAspect="1"/>
          </p:cNvPicPr>
          <p:nvPr/>
        </p:nvPicPr>
        <p:blipFill>
          <a:blip r:embed="rId3"/>
          <a:stretch>
            <a:fillRect/>
          </a:stretch>
        </p:blipFill>
        <p:spPr>
          <a:xfrm>
            <a:off x="5032653" y="2104430"/>
            <a:ext cx="4564975" cy="4564975"/>
          </a:xfrm>
          <a:prstGeom prst="rect">
            <a:avLst/>
          </a:prstGeom>
        </p:spPr>
      </p:pic>
      <p:pic>
        <p:nvPicPr>
          <p:cNvPr id="5" name="Image 1" descr="preencoded.png"/>
          <p:cNvPicPr>
            <a:picLocks noChangeAspect="1"/>
          </p:cNvPicPr>
          <p:nvPr/>
        </p:nvPicPr>
        <p:blipFill>
          <a:blip r:embed="rId4"/>
          <a:stretch>
            <a:fillRect/>
          </a:stretch>
        </p:blipFill>
        <p:spPr>
          <a:xfrm>
            <a:off x="6226731" y="2867501"/>
            <a:ext cx="339328" cy="424220"/>
          </a:xfrm>
          <a:prstGeom prst="rect">
            <a:avLst/>
          </a:prstGeom>
        </p:spPr>
      </p:pic>
      <p:sp>
        <p:nvSpPr>
          <p:cNvPr id="6" name="Text 2"/>
          <p:cNvSpPr/>
          <p:nvPr/>
        </p:nvSpPr>
        <p:spPr>
          <a:xfrm>
            <a:off x="9937790" y="29834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Expertise</a:t>
            </a:r>
            <a:endParaRPr lang="en-US" sz="2200" dirty="0"/>
          </a:p>
        </p:txBody>
      </p:sp>
      <p:pic>
        <p:nvPicPr>
          <p:cNvPr id="7" name="Image 2" descr="preencoded.png"/>
          <p:cNvPicPr>
            <a:picLocks noChangeAspect="1"/>
          </p:cNvPicPr>
          <p:nvPr/>
        </p:nvPicPr>
        <p:blipFill>
          <a:blip r:embed="rId5"/>
          <a:stretch>
            <a:fillRect/>
          </a:stretch>
        </p:blipFill>
        <p:spPr>
          <a:xfrm>
            <a:off x="5032653" y="2104430"/>
            <a:ext cx="4564975" cy="4564975"/>
          </a:xfrm>
          <a:prstGeom prst="rect">
            <a:avLst/>
          </a:prstGeom>
        </p:spPr>
      </p:pic>
      <p:pic>
        <p:nvPicPr>
          <p:cNvPr id="8" name="Image 3" descr="preencoded.png"/>
          <p:cNvPicPr>
            <a:picLocks noChangeAspect="1"/>
          </p:cNvPicPr>
          <p:nvPr/>
        </p:nvPicPr>
        <p:blipFill>
          <a:blip r:embed="rId6"/>
          <a:stretch>
            <a:fillRect/>
          </a:stretch>
        </p:blipFill>
        <p:spPr>
          <a:xfrm>
            <a:off x="8452604" y="3256002"/>
            <a:ext cx="339328" cy="424220"/>
          </a:xfrm>
          <a:prstGeom prst="rect">
            <a:avLst/>
          </a:prstGeom>
        </p:spPr>
      </p:pic>
      <p:sp>
        <p:nvSpPr>
          <p:cNvPr id="9" name="Text 3"/>
          <p:cNvSpPr/>
          <p:nvPr/>
        </p:nvSpPr>
        <p:spPr>
          <a:xfrm>
            <a:off x="9937790" y="54360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Opportunities</a:t>
            </a:r>
            <a:endParaRPr lang="en-US" sz="2200" dirty="0"/>
          </a:p>
        </p:txBody>
      </p:sp>
      <p:pic>
        <p:nvPicPr>
          <p:cNvPr id="10" name="Image 4" descr="preencoded.png"/>
          <p:cNvPicPr>
            <a:picLocks noChangeAspect="1"/>
          </p:cNvPicPr>
          <p:nvPr/>
        </p:nvPicPr>
        <p:blipFill>
          <a:blip r:embed="rId7"/>
          <a:stretch>
            <a:fillRect/>
          </a:stretch>
        </p:blipFill>
        <p:spPr>
          <a:xfrm>
            <a:off x="5032653" y="2104430"/>
            <a:ext cx="4564975" cy="4564975"/>
          </a:xfrm>
          <a:prstGeom prst="rect">
            <a:avLst/>
          </a:prstGeom>
        </p:spPr>
      </p:pic>
      <p:pic>
        <p:nvPicPr>
          <p:cNvPr id="11" name="Image 5" descr="preencoded.png"/>
          <p:cNvPicPr>
            <a:picLocks noChangeAspect="1"/>
          </p:cNvPicPr>
          <p:nvPr/>
        </p:nvPicPr>
        <p:blipFill>
          <a:blip r:embed="rId8"/>
          <a:stretch>
            <a:fillRect/>
          </a:stretch>
        </p:blipFill>
        <p:spPr>
          <a:xfrm>
            <a:off x="8064103" y="5481876"/>
            <a:ext cx="339328" cy="424220"/>
          </a:xfrm>
          <a:prstGeom prst="rect">
            <a:avLst/>
          </a:prstGeom>
        </p:spPr>
      </p:pic>
      <p:sp>
        <p:nvSpPr>
          <p:cNvPr id="12" name="Text 4"/>
          <p:cNvSpPr/>
          <p:nvPr/>
        </p:nvSpPr>
        <p:spPr>
          <a:xfrm>
            <a:off x="1857256" y="543603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Salary</a:t>
            </a:r>
            <a:endParaRPr lang="en-US" sz="2200" dirty="0"/>
          </a:p>
        </p:txBody>
      </p:sp>
      <p:pic>
        <p:nvPicPr>
          <p:cNvPr id="13" name="Image 6" descr="preencoded.png"/>
          <p:cNvPicPr>
            <a:picLocks noChangeAspect="1"/>
          </p:cNvPicPr>
          <p:nvPr/>
        </p:nvPicPr>
        <p:blipFill>
          <a:blip r:embed="rId9"/>
          <a:stretch>
            <a:fillRect/>
          </a:stretch>
        </p:blipFill>
        <p:spPr>
          <a:xfrm>
            <a:off x="5032653" y="2104430"/>
            <a:ext cx="4564975" cy="4564975"/>
          </a:xfrm>
          <a:prstGeom prst="rect">
            <a:avLst/>
          </a:prstGeom>
        </p:spPr>
      </p:pic>
      <p:pic>
        <p:nvPicPr>
          <p:cNvPr id="14" name="Image 7" descr="preencoded.png"/>
          <p:cNvPicPr>
            <a:picLocks noChangeAspect="1"/>
          </p:cNvPicPr>
          <p:nvPr/>
        </p:nvPicPr>
        <p:blipFill>
          <a:blip r:embed="rId10"/>
          <a:stretch>
            <a:fillRect/>
          </a:stretch>
        </p:blipFill>
        <p:spPr>
          <a:xfrm>
            <a:off x="5838230" y="5093375"/>
            <a:ext cx="339328" cy="424220"/>
          </a:xfrm>
          <a:prstGeom prst="rect">
            <a:avLst/>
          </a:prstGeom>
        </p:spPr>
      </p:pic>
      <p:sp>
        <p:nvSpPr>
          <p:cNvPr id="15" name="Text 5"/>
          <p:cNvSpPr/>
          <p:nvPr/>
        </p:nvSpPr>
        <p:spPr>
          <a:xfrm>
            <a:off x="793790" y="692455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Unlock better job opportunities and higher salaries with industry-recognized certifications. Start your journey today!</a:t>
            </a:r>
            <a:endParaRPr lang="en-US" sz="1750" dirty="0"/>
          </a:p>
        </p:txBody>
      </p:sp>
      <p:sp>
        <p:nvSpPr>
          <p:cNvPr id="16" name="Rectangle 15">
            <a:extLst>
              <a:ext uri="{FF2B5EF4-FFF2-40B4-BE49-F238E27FC236}">
                <a16:creationId xmlns:a16="http://schemas.microsoft.com/office/drawing/2014/main" id="{C605E902-ECA5-EED6-5920-E994BF0397E8}"/>
              </a:ext>
            </a:extLst>
          </p:cNvPr>
          <p:cNvSpPr/>
          <p:nvPr/>
        </p:nvSpPr>
        <p:spPr>
          <a:xfrm>
            <a:off x="12847320" y="7703820"/>
            <a:ext cx="1668780" cy="411480"/>
          </a:xfrm>
          <a:prstGeom prst="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411</Words>
  <Application>Microsoft Office PowerPoint</Application>
  <PresentationFormat>Custom</PresentationFormat>
  <Paragraphs>68</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DM Sans</vt:lpstr>
      <vt:lpstr>DM Sans Bold</vt:lpstr>
      <vt:lpstr>Libre Baskerville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Gowtham Palaniappan</cp:lastModifiedBy>
  <cp:revision>2</cp:revision>
  <dcterms:created xsi:type="dcterms:W3CDTF">2025-04-10T11:19:49Z</dcterms:created>
  <dcterms:modified xsi:type="dcterms:W3CDTF">2025-04-10T11:22:33Z</dcterms:modified>
</cp:coreProperties>
</file>